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ED07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063D1-E145-4143-9CCD-A100097CC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6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inhanhdep.pro/content/uploads/2015/02/hinh-anh-mat-cuoi-ngo-nghinh-741-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284412" y="392499"/>
            <a:ext cx="4267200" cy="44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4 ®­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ưîc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lÊy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 1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lÇn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, ta </a:t>
            </a:r>
            <a:r>
              <a:rPr lang="en-US" sz="2800" b="1" dirty="0" err="1">
                <a:solidFill>
                  <a:srgbClr val="009900"/>
                </a:solidFill>
                <a:latin typeface=".VnTime" pitchFamily="34" charset="0"/>
              </a:rPr>
              <a:t>viết</a:t>
            </a:r>
            <a:r>
              <a:rPr lang="en-US" sz="2800" b="1" dirty="0">
                <a:solidFill>
                  <a:srgbClr val="009900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2286000" y="285750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4516" name="AutoShape 4"/>
          <p:cNvSpPr>
            <a:spLocks/>
          </p:cNvSpPr>
          <p:nvPr/>
        </p:nvSpPr>
        <p:spPr bwMode="auto">
          <a:xfrm>
            <a:off x="2133600" y="1447800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/>
          </p:cNvSpPr>
          <p:nvPr/>
        </p:nvSpPr>
        <p:spPr bwMode="auto">
          <a:xfrm>
            <a:off x="2105025" y="3505200"/>
            <a:ext cx="257175" cy="2971800"/>
          </a:xfrm>
          <a:prstGeom prst="rightBrace">
            <a:avLst>
              <a:gd name="adj1" fmla="val 96296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891338" y="1828800"/>
            <a:ext cx="1981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4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5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6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7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8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 9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10 =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8329613" y="300990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153400" y="120967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8229600" y="21986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229600" y="17414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8229600" y="326548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 rot="5400000">
            <a:off x="772390" y="-295209"/>
            <a:ext cx="669396" cy="2053027"/>
            <a:chOff x="308" y="771"/>
            <a:chExt cx="345" cy="1015"/>
          </a:xfrm>
        </p:grpSpPr>
        <p:sp>
          <p:nvSpPr>
            <p:cNvPr id="3123" name="Rectangle 17"/>
            <p:cNvSpPr>
              <a:spLocks noChangeArrowheads="1"/>
            </p:cNvSpPr>
            <p:nvPr/>
          </p:nvSpPr>
          <p:spPr bwMode="auto">
            <a:xfrm>
              <a:off x="308" y="771"/>
              <a:ext cx="345" cy="1015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Oval 18"/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Oval 19"/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Oval 20"/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9">
              <a:extLst>
                <a:ext uri="{FF2B5EF4-FFF2-40B4-BE49-F238E27FC236}">
                  <a16:creationId xmlns:a16="http://schemas.microsoft.com/office/drawing/2014/main" id="{6C68D0BD-3E3B-4F66-B1AF-1AFF4EAC2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" y="1620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8315325" y="36814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8315325" y="430530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8343900" y="49387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8343900" y="5581650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8358188" y="6262687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8315325" y="2414587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3220080" y="781050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4 x 1 =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4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3258600" y="3008312"/>
            <a:ext cx="2189553" cy="4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4 x 2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8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3124200" y="5180807"/>
            <a:ext cx="2209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4 x 3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12</a:t>
            </a: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214562" y="1638011"/>
            <a:ext cx="47196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4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2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4 x 2 =</a:t>
            </a: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2171700" y="3599873"/>
            <a:ext cx="473693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 4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 3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, ta </a:t>
            </a:r>
            <a:r>
              <a:rPr lang="en-US" sz="3200" b="1" dirty="0" err="1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VNI-Helve-Condense" pitchFamily="2" charset="0"/>
              </a:rPr>
              <a:t>    4 x 3 = </a:t>
            </a: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4145825" y="2373313"/>
            <a:ext cx="20897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4 + 4 = 8</a:t>
            </a:r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4152752" y="4373563"/>
            <a:ext cx="29701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4 + 4 + 4 = </a:t>
            </a: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8397154" y="190341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65" name="Group 16">
            <a:extLst>
              <a:ext uri="{FF2B5EF4-FFF2-40B4-BE49-F238E27FC236}">
                <a16:creationId xmlns:a16="http://schemas.microsoft.com/office/drawing/2014/main" id="{67FB8EB1-BC08-4073-8D4B-4829E821B86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95499" y="798147"/>
            <a:ext cx="669396" cy="1949656"/>
            <a:chOff x="293" y="694"/>
            <a:chExt cx="345" cy="919"/>
          </a:xfrm>
        </p:grpSpPr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FDCB1E2C-DD74-4AD2-B976-B0C2CCC2B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94"/>
              <a:ext cx="345" cy="91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8">
              <a:extLst>
                <a:ext uri="{FF2B5EF4-FFF2-40B4-BE49-F238E27FC236}">
                  <a16:creationId xmlns:a16="http://schemas.microsoft.com/office/drawing/2014/main" id="{61D7B8BA-7DA6-41B2-960E-D8BF0F9FE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9">
              <a:extLst>
                <a:ext uri="{FF2B5EF4-FFF2-40B4-BE49-F238E27FC236}">
                  <a16:creationId xmlns:a16="http://schemas.microsoft.com/office/drawing/2014/main" id="{3E2C84DC-DF6C-4C91-8018-C87AAAD8A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20">
              <a:extLst>
                <a:ext uri="{FF2B5EF4-FFF2-40B4-BE49-F238E27FC236}">
                  <a16:creationId xmlns:a16="http://schemas.microsoft.com/office/drawing/2014/main" id="{DDF4B340-D4BB-4A59-89F7-7D27B9FBF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8">
              <a:extLst>
                <a:ext uri="{FF2B5EF4-FFF2-40B4-BE49-F238E27FC236}">
                  <a16:creationId xmlns:a16="http://schemas.microsoft.com/office/drawing/2014/main" id="{E3DD8FFD-CE6F-4BFE-964C-F5943662D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16">
            <a:extLst>
              <a:ext uri="{FF2B5EF4-FFF2-40B4-BE49-F238E27FC236}">
                <a16:creationId xmlns:a16="http://schemas.microsoft.com/office/drawing/2014/main" id="{CEDEFA06-6C0F-43BF-9576-599EC07BDC4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39127" y="1747145"/>
            <a:ext cx="770728" cy="1979072"/>
            <a:chOff x="293" y="686"/>
            <a:chExt cx="345" cy="930"/>
          </a:xfrm>
        </p:grpSpPr>
        <p:sp>
          <p:nvSpPr>
            <p:cNvPr id="72" name="Rectangle 17">
              <a:extLst>
                <a:ext uri="{FF2B5EF4-FFF2-40B4-BE49-F238E27FC236}">
                  <a16:creationId xmlns:a16="http://schemas.microsoft.com/office/drawing/2014/main" id="{A90386CA-FB13-4BE6-AA33-4CACB06ED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86"/>
              <a:ext cx="345" cy="9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8">
              <a:extLst>
                <a:ext uri="{FF2B5EF4-FFF2-40B4-BE49-F238E27FC236}">
                  <a16:creationId xmlns:a16="http://schemas.microsoft.com/office/drawing/2014/main" id="{CC1748CF-F3AA-48E4-8AA9-C50C5B91D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9">
              <a:extLst>
                <a:ext uri="{FF2B5EF4-FFF2-40B4-BE49-F238E27FC236}">
                  <a16:creationId xmlns:a16="http://schemas.microsoft.com/office/drawing/2014/main" id="{C58495E2-F6E3-4BEA-9003-14F60D06C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20">
              <a:extLst>
                <a:ext uri="{FF2B5EF4-FFF2-40B4-BE49-F238E27FC236}">
                  <a16:creationId xmlns:a16="http://schemas.microsoft.com/office/drawing/2014/main" id="{578875E8-C7A0-48A2-AE6C-61012CAD7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18">
              <a:extLst>
                <a:ext uri="{FF2B5EF4-FFF2-40B4-BE49-F238E27FC236}">
                  <a16:creationId xmlns:a16="http://schemas.microsoft.com/office/drawing/2014/main" id="{C3B88A97-35E5-4CF3-92DC-FEA565A20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16">
            <a:extLst>
              <a:ext uri="{FF2B5EF4-FFF2-40B4-BE49-F238E27FC236}">
                <a16:creationId xmlns:a16="http://schemas.microsoft.com/office/drawing/2014/main" id="{2F8BB762-B00C-4EB6-B6F1-367F403DE72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87738" y="2996948"/>
            <a:ext cx="669396" cy="1979072"/>
            <a:chOff x="293" y="854"/>
            <a:chExt cx="345" cy="882"/>
          </a:xfrm>
        </p:grpSpPr>
        <p:sp>
          <p:nvSpPr>
            <p:cNvPr id="78" name="Rectangle 17">
              <a:extLst>
                <a:ext uri="{FF2B5EF4-FFF2-40B4-BE49-F238E27FC236}">
                  <a16:creationId xmlns:a16="http://schemas.microsoft.com/office/drawing/2014/main" id="{9485C630-6B1A-45DE-BE62-F3A4D6C27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854"/>
              <a:ext cx="345" cy="88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18">
              <a:extLst>
                <a:ext uri="{FF2B5EF4-FFF2-40B4-BE49-F238E27FC236}">
                  <a16:creationId xmlns:a16="http://schemas.microsoft.com/office/drawing/2014/main" id="{C7B0FFC7-189C-44EF-B31F-73337B30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19">
              <a:extLst>
                <a:ext uri="{FF2B5EF4-FFF2-40B4-BE49-F238E27FC236}">
                  <a16:creationId xmlns:a16="http://schemas.microsoft.com/office/drawing/2014/main" id="{7D0A4D67-6228-417E-A089-38D47455B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09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20">
              <a:extLst>
                <a:ext uri="{FF2B5EF4-FFF2-40B4-BE49-F238E27FC236}">
                  <a16:creationId xmlns:a16="http://schemas.microsoft.com/office/drawing/2014/main" id="{151E3507-FC9C-4AD5-A739-817FAC416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4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9">
              <a:extLst>
                <a:ext uri="{FF2B5EF4-FFF2-40B4-BE49-F238E27FC236}">
                  <a16:creationId xmlns:a16="http://schemas.microsoft.com/office/drawing/2014/main" id="{12352517-DBEB-4D24-9192-A98DF2654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" y="1569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" name="Group 16">
            <a:extLst>
              <a:ext uri="{FF2B5EF4-FFF2-40B4-BE49-F238E27FC236}">
                <a16:creationId xmlns:a16="http://schemas.microsoft.com/office/drawing/2014/main" id="{322C836E-A5A5-46D9-909B-2DEE3A34809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80179" y="3942482"/>
            <a:ext cx="669396" cy="2113645"/>
            <a:chOff x="293" y="659"/>
            <a:chExt cx="345" cy="1008"/>
          </a:xfrm>
        </p:grpSpPr>
        <p:sp>
          <p:nvSpPr>
            <p:cNvPr id="84" name="Rectangle 17">
              <a:extLst>
                <a:ext uri="{FF2B5EF4-FFF2-40B4-BE49-F238E27FC236}">
                  <a16:creationId xmlns:a16="http://schemas.microsoft.com/office/drawing/2014/main" id="{EF5FA112-6822-42CF-83F7-4540DCE0E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59"/>
              <a:ext cx="345" cy="100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8">
              <a:extLst>
                <a:ext uri="{FF2B5EF4-FFF2-40B4-BE49-F238E27FC236}">
                  <a16:creationId xmlns:a16="http://schemas.microsoft.com/office/drawing/2014/main" id="{30F033FD-5E21-4130-A2BE-40488F394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9">
              <a:extLst>
                <a:ext uri="{FF2B5EF4-FFF2-40B4-BE49-F238E27FC236}">
                  <a16:creationId xmlns:a16="http://schemas.microsoft.com/office/drawing/2014/main" id="{5528C83B-9CBA-440E-9BE3-73445F2A9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20">
              <a:extLst>
                <a:ext uri="{FF2B5EF4-FFF2-40B4-BE49-F238E27FC236}">
                  <a16:creationId xmlns:a16="http://schemas.microsoft.com/office/drawing/2014/main" id="{B3FDE7F6-CE6E-427A-B736-6946D1264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8">
              <a:extLst>
                <a:ext uri="{FF2B5EF4-FFF2-40B4-BE49-F238E27FC236}">
                  <a16:creationId xmlns:a16="http://schemas.microsoft.com/office/drawing/2014/main" id="{575D7091-9BFA-41FE-93BD-97E64BBAF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" name="Group 16">
            <a:extLst>
              <a:ext uri="{FF2B5EF4-FFF2-40B4-BE49-F238E27FC236}">
                <a16:creationId xmlns:a16="http://schemas.microsoft.com/office/drawing/2014/main" id="{3B1E5700-9406-4A7F-8FAD-2D3169A7AC1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49961" y="4925377"/>
            <a:ext cx="669396" cy="2053206"/>
            <a:chOff x="293" y="688"/>
            <a:chExt cx="345" cy="979"/>
          </a:xfrm>
        </p:grpSpPr>
        <p:sp>
          <p:nvSpPr>
            <p:cNvPr id="90" name="Rectangle 17">
              <a:extLst>
                <a:ext uri="{FF2B5EF4-FFF2-40B4-BE49-F238E27FC236}">
                  <a16:creationId xmlns:a16="http://schemas.microsoft.com/office/drawing/2014/main" id="{D31D04E9-BDCD-4326-BDB1-C26EE7CED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688"/>
              <a:ext cx="345" cy="9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6F66B6AC-292B-4A48-B791-A1E9E9DCB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071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5EA3501A-FA1D-49A4-8963-51E66382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448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65AD7143-AD8C-4DF0-A56D-60F7E5CAE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256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18">
              <a:extLst>
                <a:ext uri="{FF2B5EF4-FFF2-40B4-BE49-F238E27FC236}">
                  <a16:creationId xmlns:a16="http://schemas.microsoft.com/office/drawing/2014/main" id="{8AE49218-FC77-4BEB-A383-2782E352A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88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" name="Text Box 2">
            <a:extLst>
              <a:ext uri="{FF2B5EF4-FFF2-40B4-BE49-F238E27FC236}">
                <a16:creationId xmlns:a16="http://schemas.microsoft.com/office/drawing/2014/main" id="{0D08839A-E898-4BE4-B663-4D53D5005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739" y="871975"/>
            <a:ext cx="188666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4 x 1 = 4</a:t>
            </a:r>
          </a:p>
        </p:txBody>
      </p:sp>
      <p:sp>
        <p:nvSpPr>
          <p:cNvPr id="96" name="Text Box 16">
            <a:extLst>
              <a:ext uri="{FF2B5EF4-FFF2-40B4-BE49-F238E27FC236}">
                <a16:creationId xmlns:a16="http://schemas.microsoft.com/office/drawing/2014/main" id="{C3F78CB9-CDF0-4D2A-8A8B-602F15758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541" y="4368225"/>
            <a:ext cx="69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VNI-Helve-Condense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055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41216 -0.0692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08" y="-347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41563 -0.2902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451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42813 -0.5518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6" y="-2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animBg="1"/>
      <p:bldP spid="64516" grpId="0" animBg="1"/>
      <p:bldP spid="64517" grpId="0" animBg="1"/>
      <p:bldP spid="64520" grpId="0"/>
      <p:bldP spid="64521" grpId="0"/>
      <p:bldP spid="3082" grpId="0"/>
      <p:bldP spid="3083" grpId="0"/>
      <p:bldP spid="3084" grpId="0"/>
      <p:bldP spid="3085" grpId="0"/>
      <p:bldP spid="64533" grpId="0"/>
      <p:bldP spid="64534" grpId="0"/>
      <p:bldP spid="64535" grpId="0"/>
      <p:bldP spid="64536" grpId="0"/>
      <p:bldP spid="64537" grpId="0"/>
      <p:bldP spid="64538" grpId="0"/>
      <p:bldP spid="64564" grpId="0"/>
      <p:bldP spid="64565" grpId="0"/>
      <p:bldP spid="64565" grpId="1"/>
      <p:bldP spid="64566" grpId="0"/>
      <p:bldP spid="64566" grpId="1"/>
      <p:bldP spid="56" grpId="0"/>
      <p:bldP spid="57" grpId="0"/>
      <p:bldP spid="58" grpId="0"/>
      <p:bldP spid="60" grpId="0"/>
      <p:bldP spid="62" grpId="0"/>
      <p:bldP spid="95" grpId="0"/>
      <p:bldP spid="95" grpId="1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810000" y="1779284"/>
            <a:ext cx="2667000" cy="500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 x  4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 x  5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 x  6 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 7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 x  8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 x  9 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4 x 10  =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5167313" y="10556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3948112" y="76200"/>
            <a:ext cx="2300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4 x     1  =</a:t>
            </a:r>
            <a:r>
              <a:rPr lang="en-US" sz="2800" b="1" dirty="0">
                <a:solidFill>
                  <a:srgbClr val="FF0066"/>
                </a:solidFill>
                <a:latin typeface=".VnTime" pitchFamily="34" charset="0"/>
              </a:rPr>
              <a:t>    4</a:t>
            </a: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3886200" y="761999"/>
            <a:ext cx="2590800" cy="4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4  x   2 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  8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4104" name="Text Box 54"/>
          <p:cNvSpPr txBox="1">
            <a:spLocks noChangeArrowheads="1"/>
          </p:cNvSpPr>
          <p:nvPr/>
        </p:nvSpPr>
        <p:spPr bwMode="auto">
          <a:xfrm>
            <a:off x="3886200" y="1263650"/>
            <a:ext cx="259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4  x  3   =</a:t>
            </a:r>
            <a:r>
              <a:rPr lang="en-US" sz="3200" b="1" dirty="0">
                <a:solidFill>
                  <a:srgbClr val="FF0066"/>
                </a:solidFill>
                <a:latin typeface=".VnTime" pitchFamily="34" charset="0"/>
              </a:rPr>
              <a:t>   12</a:t>
            </a:r>
          </a:p>
        </p:txBody>
      </p:sp>
      <p:sp>
        <p:nvSpPr>
          <p:cNvPr id="4105" name="Text Box 70"/>
          <p:cNvSpPr txBox="1">
            <a:spLocks noChangeArrowheads="1"/>
          </p:cNvSpPr>
          <p:nvPr/>
        </p:nvSpPr>
        <p:spPr bwMode="auto">
          <a:xfrm>
            <a:off x="457200" y="1824097"/>
            <a:ext cx="1752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6600"/>
                </a:solidFill>
                <a:latin typeface=".VnBlack" pitchFamily="34" charset="0"/>
              </a:rPr>
              <a:t>B¶ng</a:t>
            </a: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6600"/>
                </a:solidFill>
                <a:latin typeface=".VnBlack" pitchFamily="34" charset="0"/>
              </a:rPr>
              <a:t>nh©n</a:t>
            </a: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6600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528236" y="1748325"/>
            <a:ext cx="762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16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20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24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28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36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40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40553" y="80866"/>
            <a:ext cx="537365" cy="611394"/>
            <a:chOff x="545" y="540"/>
            <a:chExt cx="2289" cy="2340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5676574" y="1215550"/>
            <a:ext cx="537365" cy="611394"/>
            <a:chOff x="545" y="540"/>
            <a:chExt cx="2289" cy="2340"/>
          </a:xfrm>
        </p:grpSpPr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5654272" y="2424691"/>
            <a:ext cx="537365" cy="611394"/>
            <a:chOff x="545" y="540"/>
            <a:chExt cx="2289" cy="2340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2"/>
          <p:cNvGrpSpPr>
            <a:grpSpLocks/>
          </p:cNvGrpSpPr>
          <p:nvPr/>
        </p:nvGrpSpPr>
        <p:grpSpPr bwMode="auto">
          <a:xfrm>
            <a:off x="5618251" y="3885028"/>
            <a:ext cx="537365" cy="611394"/>
            <a:chOff x="545" y="540"/>
            <a:chExt cx="2289" cy="234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5660768" y="5345365"/>
            <a:ext cx="537365" cy="611394"/>
            <a:chOff x="545" y="540"/>
            <a:chExt cx="2289" cy="2340"/>
          </a:xfrm>
        </p:grpSpPr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545" y="540"/>
              <a:ext cx="2289" cy="23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4"/>
            <p:cNvSpPr>
              <a:spLocks noChangeArrowheads="1"/>
            </p:cNvSpPr>
            <p:nvPr/>
          </p:nvSpPr>
          <p:spPr bwMode="auto">
            <a:xfrm>
              <a:off x="640" y="1125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870" y="1877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1629" y="1877"/>
              <a:ext cx="812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1926" y="1153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1290" y="638"/>
              <a:ext cx="813" cy="8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AutoShape 9"/>
            <p:cNvSpPr>
              <a:spLocks noChangeArrowheads="1"/>
            </p:cNvSpPr>
            <p:nvPr/>
          </p:nvSpPr>
          <p:spPr bwMode="auto">
            <a:xfrm>
              <a:off x="1214" y="1180"/>
              <a:ext cx="932" cy="101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8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353" y="515339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78" y="1733048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77" y="3208270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74" y="4663109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hinh-anh-mat-cuoi-ngo-nghinh-741 (4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33" y="6022954"/>
            <a:ext cx="661987" cy="659138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9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4100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515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B50EA6-0FF0-44A1-A635-D44D23478640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295400" y="914400"/>
            <a:ext cx="281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TÝnh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 Narrow" pitchFamily="34" charset="0"/>
              </a:rPr>
              <a:t>nhÈm</a:t>
            </a:r>
            <a:r>
              <a:rPr lang="en-US" sz="3200" b="1" dirty="0">
                <a:solidFill>
                  <a:srgbClr val="0000FF"/>
                </a:solidFill>
                <a:latin typeface=".VnArial Narrow" pitchFamily="34" charset="0"/>
              </a:rPr>
              <a:t>: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096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2 =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96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4 =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096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6 =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5814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1 =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35814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3=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5814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5 =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6553200" y="1981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8 =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6553200" y="28956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9 =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553200" y="3810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10 =</a:t>
            </a: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6553200" y="4724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>
                <a:solidFill>
                  <a:srgbClr val="0000FF"/>
                </a:solidFill>
              </a:rPr>
              <a:t>4 x 7 =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8288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828800" y="29718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8288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006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29718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8006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772400" y="2057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848600" y="2895600"/>
            <a:ext cx="6096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7772400" y="3886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772400" y="4800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540327" y="843409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/>
              <a:t>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634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  <p:bldP spid="10255" grpId="0" animBg="1"/>
      <p:bldP spid="10257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823D27-883A-41D4-AB6C-81791092F270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457200" y="244475"/>
            <a:ext cx="8385175" cy="1279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u="sng" dirty="0" err="1">
                <a:solidFill>
                  <a:srgbClr val="0000FF"/>
                </a:solidFill>
                <a:latin typeface="UVnHelvetIns"/>
              </a:rPr>
              <a:t>Bài</a:t>
            </a:r>
            <a:r>
              <a:rPr lang="en-US" sz="4000" b="1" u="sng" dirty="0">
                <a:solidFill>
                  <a:srgbClr val="0000FF"/>
                </a:solidFill>
                <a:latin typeface="UVnHelvetIns"/>
              </a:rPr>
              <a:t> 2: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Mỗi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ô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tô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4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bánh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.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Hỏi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5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ô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tô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nh</a:t>
            </a:r>
            <a:r>
              <a:rPr lang="vi-VN" sz="4000" b="1" dirty="0">
                <a:solidFill>
                  <a:srgbClr val="0000FF"/>
                </a:solidFill>
                <a:latin typeface="UVnHelvetIns"/>
              </a:rPr>
              <a:t>ư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thế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bao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nhiêu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bánh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000" b="1" dirty="0">
                <a:solidFill>
                  <a:srgbClr val="0000FF"/>
                </a:solidFill>
                <a:latin typeface="UVnHelvetIns"/>
              </a:rPr>
              <a:t> ?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D8D871F-E64F-44A1-80BB-1523C1701864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676400" y="2397181"/>
            <a:ext cx="5791200" cy="25558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4400" b="1" u="sng" dirty="0" err="1">
                <a:solidFill>
                  <a:srgbClr val="0000FF"/>
                </a:solidFill>
                <a:latin typeface="UVnHelvetIns"/>
              </a:rPr>
              <a:t>Tóm</a:t>
            </a:r>
            <a:r>
              <a:rPr lang="en-US" sz="4400" b="1" u="sng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u="sng" dirty="0" err="1">
                <a:solidFill>
                  <a:srgbClr val="0000FF"/>
                </a:solidFill>
                <a:latin typeface="UVnHelvetIns"/>
              </a:rPr>
              <a:t>tắt</a:t>
            </a:r>
            <a:endParaRPr lang="en-US" sz="4400" b="1" u="sng" dirty="0">
              <a:solidFill>
                <a:srgbClr val="0000FF"/>
              </a:solidFill>
              <a:latin typeface="UVnHelvetIns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    1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:  4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bánh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xe</a:t>
            </a:r>
            <a:endParaRPr lang="en-US" sz="4400" b="1" dirty="0">
              <a:solidFill>
                <a:srgbClr val="0000FF"/>
              </a:solidFill>
              <a:latin typeface="UVnHelvetIns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    5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: …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bánh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UVnHelvetIns"/>
              </a:rPr>
              <a:t>xe</a:t>
            </a:r>
            <a:r>
              <a:rPr lang="en-US" sz="4400" b="1" dirty="0">
                <a:solidFill>
                  <a:srgbClr val="0000FF"/>
                </a:solidFill>
                <a:latin typeface="UVnHelvetIns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5923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2F79A5-6BA0-426F-BE4F-B1625D46670F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§Õm thªm </a:t>
            </a:r>
            <a:r>
              <a:rPr lang="en-US" sz="2400" b="1">
                <a:solidFill>
                  <a:srgbClr val="FF0000"/>
                </a:solidFill>
                <a:latin typeface=".VnArial Narrow" pitchFamily="34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.VnArial Narrow" pitchFamily="34" charset="0"/>
              </a:rPr>
              <a:t> råi viÕt sè thÝch hîp vµo « trèng: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295400" y="1727200"/>
          <a:ext cx="7086600" cy="635000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96" name="Rectangle 27"/>
          <p:cNvSpPr>
            <a:spLocks noChangeArrowheads="1"/>
          </p:cNvSpPr>
          <p:nvPr/>
        </p:nvSpPr>
        <p:spPr bwMode="auto">
          <a:xfrm>
            <a:off x="1447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8382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3</a:t>
            </a:r>
            <a:endParaRPr lang="en-GB" sz="3600" b="1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133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895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5715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28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78486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6400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35814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42672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49530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6400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7162800" y="1771650"/>
            <a:ext cx="3810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18758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7" grpId="0" animBg="1"/>
      <p:bldP spid="12358" grpId="0" animBg="1"/>
      <p:bldP spid="12359" grpId="0" animBg="1"/>
      <p:bldP spid="12360" grpId="0" animBg="1"/>
      <p:bldP spid="123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314</Words>
  <Application>Microsoft Office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.VnArial Narrow</vt:lpstr>
      <vt:lpstr>.VnBlack</vt:lpstr>
      <vt:lpstr>.VnTime</vt:lpstr>
      <vt:lpstr>Arial</vt:lpstr>
      <vt:lpstr>Calibri</vt:lpstr>
      <vt:lpstr>Times New Roman</vt:lpstr>
      <vt:lpstr>UVnHelvetIns</vt:lpstr>
      <vt:lpstr>VNI-Helve-Condense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95</cp:revision>
  <dcterms:created xsi:type="dcterms:W3CDTF">2015-08-23T07:55:17Z</dcterms:created>
  <dcterms:modified xsi:type="dcterms:W3CDTF">2018-01-17T03:29:58Z</dcterms:modified>
</cp:coreProperties>
</file>